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2" r:id="rId1"/>
  </p:sldMasterIdLst>
  <p:notesMasterIdLst>
    <p:notesMasterId r:id="rId15"/>
  </p:notesMasterIdLst>
  <p:sldIdLst>
    <p:sldId id="529" r:id="rId2"/>
    <p:sldId id="527" r:id="rId3"/>
    <p:sldId id="530" r:id="rId4"/>
    <p:sldId id="537" r:id="rId5"/>
    <p:sldId id="531" r:id="rId6"/>
    <p:sldId id="536" r:id="rId7"/>
    <p:sldId id="532" r:id="rId8"/>
    <p:sldId id="538" r:id="rId9"/>
    <p:sldId id="539" r:id="rId10"/>
    <p:sldId id="540" r:id="rId11"/>
    <p:sldId id="541" r:id="rId12"/>
    <p:sldId id="542" r:id="rId13"/>
    <p:sldId id="535" r:id="rId14"/>
  </p:sldIdLst>
  <p:sldSz cx="9144000" cy="5143500" type="screen16x9"/>
  <p:notesSz cx="6858000" cy="9144000"/>
  <p:embeddedFontLst>
    <p:embeddedFont>
      <p:font typeface="Amatic SC" pitchFamily="2" charset="-79"/>
      <p:regular r:id="rId16"/>
      <p:bold r:id="rId17"/>
    </p:embeddedFont>
    <p:embeddedFont>
      <p:font typeface="Inconsolata" pitchFamily="49" charset="77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  <p:embeddedFont>
      <p:font typeface="Roboto Thin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976"/>
    <a:srgbClr val="C55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0D5222-0165-4429-B617-742E3C39B3B0}">
  <a:tblStyle styleId="{240D5222-0165-4429-B617-742E3C39B3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0"/>
    <p:restoredTop sz="85617" autoAdjust="0"/>
  </p:normalViewPr>
  <p:slideViewPr>
    <p:cSldViewPr snapToGrid="0">
      <p:cViewPr>
        <p:scale>
          <a:sx n="95" d="100"/>
          <a:sy n="95" d="100"/>
        </p:scale>
        <p:origin x="107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6: PROJECT 3</a:t>
            </a:r>
          </a:p>
        </p:txBody>
      </p:sp>
    </p:spTree>
    <p:extLst>
      <p:ext uri="{BB962C8B-B14F-4D97-AF65-F5344CB8AC3E}">
        <p14:creationId xmlns:p14="http://schemas.microsoft.com/office/powerpoint/2010/main" val="2980717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38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00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29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Branding</a:t>
            </a:r>
          </a:p>
          <a:p>
            <a:r>
              <a:rPr lang="en-US" dirty="0"/>
              <a:t>French artist icon</a:t>
            </a:r>
          </a:p>
          <a:p>
            <a:r>
              <a:rPr lang="en-US" dirty="0"/>
              <a:t>Friendly typeface with lots of character</a:t>
            </a:r>
          </a:p>
          <a:p>
            <a:r>
              <a:rPr lang="en-US" dirty="0"/>
              <a:t>Bright, bold color palette </a:t>
            </a:r>
          </a:p>
          <a:p>
            <a:r>
              <a:rPr lang="en-US" dirty="0"/>
              <a:t>Icons: painting, drawing, writing, music, fashion, photography, digital design, other</a:t>
            </a:r>
          </a:p>
        </p:txBody>
      </p:sp>
    </p:spTree>
    <p:extLst>
      <p:ext uri="{BB962C8B-B14F-4D97-AF65-F5344CB8AC3E}">
        <p14:creationId xmlns:p14="http://schemas.microsoft.com/office/powerpoint/2010/main" val="2943831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An overview of the intended application and WHY you feel it’s valuable:</a:t>
            </a:r>
          </a:p>
          <a:p>
            <a:r>
              <a:rPr lang="en-US" dirty="0"/>
              <a:t>Recent pandemic headlines demonstrating how art flourished in the midst of quarantine, amongst both novices and established creatives alike.</a:t>
            </a:r>
          </a:p>
          <a:p>
            <a:r>
              <a:rPr lang="en-US" dirty="0"/>
              <a:t>There are many places online for artists to exhibit and sell their art to the general public (e.g., Instagram, Etsy, Redbubble). However, what we wanted to do was create a community for artists to receive feedback from other artists.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8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word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salon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first appeared in France in 1664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salon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a gathering of people held by of an inspiring host.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Salons in the tradition of the French literary and philosophical movements of the 17th and 18th centuries were carried on until as recently as the 1920s in urban settings.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Italian invention of the 16th century, which flourished in France throughout the 17th and 18th centuries. The salon continued to flourish in Italy throughout the 19th century.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9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HISTORICAL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word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salon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first appeared in France in 1664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salon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a gathering of people held by of an inspiring host.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Salons in the tradition of the French literary and philosophical movements of the 17th and 18th centuries were carried on until as recently as the 1920s in urban settings.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Italian invention of the 16th century, which flourished in France throughout the 17th and 18th centuries. The salon continued to flourish in Italy throughout the 19th century.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CURRENT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reception room in a large house.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31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Branding</a:t>
            </a:r>
          </a:p>
          <a:p>
            <a:r>
              <a:rPr lang="en-US" dirty="0"/>
              <a:t>French artist icon</a:t>
            </a:r>
          </a:p>
          <a:p>
            <a:r>
              <a:rPr lang="en-US" dirty="0"/>
              <a:t>Friendly typeface with lots of character</a:t>
            </a:r>
          </a:p>
          <a:p>
            <a:r>
              <a:rPr lang="en-US" dirty="0"/>
              <a:t>Bright, bold, gender neutral color palette </a:t>
            </a:r>
          </a:p>
          <a:p>
            <a:r>
              <a:rPr lang="en-US" dirty="0"/>
              <a:t>Icons: painting, drawing, writing, music, fashion, photography, digital design, other</a:t>
            </a:r>
          </a:p>
        </p:txBody>
      </p:sp>
    </p:spTree>
    <p:extLst>
      <p:ext uri="{BB962C8B-B14F-4D97-AF65-F5344CB8AC3E}">
        <p14:creationId xmlns:p14="http://schemas.microsoft.com/office/powerpoint/2010/main" val="2420797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 set of DETAILED screen-by-screen design layouts with annotations describing all UI/UX components and all data relevant to the screen.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51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Backend and frontend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349268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6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6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7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7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5" name="Google Shape;116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8" name="Google Shape;1168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9" name="Google Shape;1169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0" name="Google Shape;1170;p7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7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2" name="Google Shape;1172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74" name="Google Shape;1174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7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8" name="Google Shape;1178;p7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0" name="Google Shape;11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87" name="Google Shape;118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8" name="Google Shape;1188;p7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7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1" name="Google Shape;119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2" name="Google Shape;1192;p7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55" name="Google Shape;1255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6" name="Google Shape;125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7" name="Google Shape;1257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58" name="Google Shape;1258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9" name="Google Shape;12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7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64" name="Google Shape;126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5" name="Google Shape;126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7" name="Google Shape;1267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8" name="Google Shape;126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72" name="Google Shape;1272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5" name="Google Shape;1275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6" name="Google Shape;127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7" name="Google Shape;127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9" name="Google Shape;1279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0" name="Google Shape;1280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7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7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7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7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1" name="Google Shape;129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94" name="Google Shape;129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5" name="Google Shape;12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0" name="Google Shape;130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4" name="Google Shape;130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8" name="Google Shape;130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7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2" name="Google Shape;131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3" name="Google Shape;131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7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6" name="Google Shape;131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7" name="Google Shape;131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8" name="Google Shape;131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9" name="Google Shape;131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7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27" name="Google Shape;132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9" name="Google Shape;132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30" name="Google Shape;133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1" name="Google Shape;13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8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5" name="Google Shape;133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6" name="Google Shape;133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7" name="Google Shape;133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8" name="Google Shape;133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9" name="Google Shape;133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0" name="Google Shape;134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4" name="Google Shape;134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7" name="Google Shape;134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8" name="Google Shape;134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9" name="Google Shape;134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" name="Google Shape;1350;p8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2" name="Google Shape;135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3" name="Google Shape;135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8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8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8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8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2" name="Google Shape;136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3" name="Google Shape;136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5" name="Google Shape;136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66" name="Google Shape;1366;p8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67" name="Google Shape;136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8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8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8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72" name="Google Shape;137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8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8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8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77" name="Google Shape;137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8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8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8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82" name="Google Shape;138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8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8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8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87" name="Google Shape;138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8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8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8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92" name="Google Shape;139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8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8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6" name="Google Shape;1396;p8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97" name="Google Shape;139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8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3" name="Google Shape;1403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5" name="Google Shape;140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8" name="Google Shape;140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8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3" name="Google Shape;141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8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8" name="Google Shape;141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8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3" name="Google Shape;142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8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8" name="Google Shape;142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8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3" name="Google Shape;143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8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8" name="Google Shape;143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8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3" name="Google Shape;144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8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9" name="Google Shape;144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0" name="Google Shape;145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1" name="Google Shape;145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54" name="Google Shape;145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8" name="Google Shape;145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9" name="Google Shape;145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3" name="Google Shape;146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64" name="Google Shape;146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9" name="Google Shape;146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74" name="Google Shape;147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8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8" name="Google Shape;147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9" name="Google Shape;147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0" name="Google Shape;148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8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3" name="Google Shape;148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84" name="Google Shape;148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5" name="Google Shape;148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Google Shape;1486;p8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9" name="Google Shape;14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8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3" name="Google Shape;1073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5" name="Google Shape;10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6" name="Google Shape;1076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9" name="Google Shape;10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8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8" name="Google Shape;151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21" name="Google Shape;1521;p8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22" name="Google Shape;1522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3" name="Google Shape;1523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8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5" name="Google Shape;1525;p8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8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7" name="Google Shape;1527;p8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28" name="Google Shape;1528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9" name="Google Shape;1529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8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8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35" name="Google Shape;1535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6" name="Google Shape;153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7" name="Google Shape;1537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9" name="Google Shape;1539;p8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8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8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8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4" name="Google Shape;1544;p8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5" name="Google Shape;1545;p8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8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8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8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1" name="Google Shape;1551;p8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8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6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86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86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6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6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3" name="Google Shape;156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4" name="Google Shape;156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2" name="Google Shape;157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0" name="Google Shape;1580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1" name="Google Shape;1581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0" name="Google Shape;15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8" name="Google Shape;15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9" name="Google Shape;159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89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8" name="Google Shape;160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6" name="Google Shape;161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7" name="Google Shape;161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6" name="Google Shape;1626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4" name="Google Shape;1634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5" name="Google Shape;1635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6" name="Google Shape;1636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9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9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9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7" name="Google Shape;1647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6" name="Google Shape;1656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8" name="Google Shape;166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7" name="Google Shape;167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67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9" name="Google Shape;1679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0" name="Google Shape;1710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3" name="Google Shape;1083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5" name="Google Shape;10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6" name="Google Shape;1086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89" name="Google Shape;10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0" name="Google Shape;172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1" name="Google Shape;1721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9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9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9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9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3" name="Google Shape;1733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3" name="Google Shape;17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744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7" name="Google Shape;175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7" name="Google Shape;176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9" name="Google Shape;176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1" name="Google Shape;1771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1" name="Google Shape;1781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1" name="Google Shape;179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2" name="Google Shape;179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3" name="Google Shape;1793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5" name="Google Shape;1805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5" name="Google Shape;1815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6" name="Google Shape;181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8" name="Google Shape;1818;p9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9" name="Google Shape;1819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9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1" name="Google Shape;1821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9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9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9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9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9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1" name="Google Shape;1831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99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2" name="Google Shape;184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4" name="Google Shape;1844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58" name="Google Shape;185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9" name="Google Shape;186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0" name="Google Shape;187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871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85" name="Google Shape;188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6" name="Google Shape;189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7" name="Google Shape;189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8" name="Google Shape;1898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4" name="Google Shape;190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12" name="Google Shape;1912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52" name="Google Shape;1952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3" name="Google Shape;195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4" name="Google Shape;1954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7" name="Google Shape;1957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9" name="Google Shape;1959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1" name="Google Shape;1961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71" name="Google Shape;197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82" name="Google Shape;1982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3" name="Google Shape;1983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4" name="Google Shape;1984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1" name="Google Shape;2001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3" name="Google Shape;109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4" name="Google Shape;10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5" name="Google Shape;10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7" name="Google Shape;1097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00" name="Google Shape;1100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12" name="Google Shape;201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3" name="Google Shape;201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4" name="Google Shape;2014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1" name="Google Shape;2021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5" name="Google Shape;2025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7" name="Google Shape;2027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9" name="Google Shape;2029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31" name="Google Shape;2031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0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4" name="Google Shape;2044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45" name="Google Shape;20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47" name="Google Shape;2047;p10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10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2" name="Google Shape;20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1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56" name="Google Shape;2056;p11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7" name="Google Shape;2057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61" name="Google Shape;2061;p11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1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1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66" name="Google Shape;2066;p11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11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11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1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72" name="Google Shape;2072;p11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3" name="Google Shape;2073;p11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1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1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Google Shape;208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1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6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20" name="Google Shape;1120;p6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22" name="Google Shape;1122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8" name="Google Shape;1128;p6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5" name="Google Shape;113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6" name="Google Shape;113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1" name="Google Shape;11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7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7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7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54" name="Google Shape;115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  <p:sldLayoutId id="2147483708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6" r:id="rId45"/>
    <p:sldLayoutId id="2147483757" r:id="rId46"/>
    <p:sldLayoutId id="2147483758" r:id="rId47"/>
    <p:sldLayoutId id="2147483759" r:id="rId48"/>
    <p:sldLayoutId id="2147483760" r:id="rId49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9.emf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7.emf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tiff"/><Relationship Id="rId11" Type="http://schemas.openxmlformats.org/officeDocument/2006/relationships/image" Target="../media/image53.tiff"/><Relationship Id="rId5" Type="http://schemas.openxmlformats.org/officeDocument/2006/relationships/image" Target="../media/image31.emf"/><Relationship Id="rId10" Type="http://schemas.openxmlformats.org/officeDocument/2006/relationships/image" Target="../media/image52.tiff"/><Relationship Id="rId4" Type="http://schemas.openxmlformats.org/officeDocument/2006/relationships/image" Target="../media/image30.emf"/><Relationship Id="rId9" Type="http://schemas.openxmlformats.org/officeDocument/2006/relationships/image" Target="../media/image5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47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tif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47.emf"/><Relationship Id="rId7" Type="http://schemas.openxmlformats.org/officeDocument/2006/relationships/hyperlink" Target="https://pr0ject-2.herokuap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61C39-9F1A-E94F-BC51-945EA67CD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8C58C8-8C8E-594A-A34C-A697E507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3784600"/>
            <a:ext cx="9141204" cy="1358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870B28-91F8-9E49-96A4-E14FF753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61205"/>
            <a:ext cx="9144000" cy="599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240BCF-AD0B-F748-89BE-FC51EE7AF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28946"/>
            <a:ext cx="9144000" cy="1812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26FA3E-3935-354F-A8C5-8590167A6877}"/>
              </a:ext>
            </a:extLst>
          </p:cNvPr>
          <p:cNvSpPr txBox="1"/>
          <p:nvPr/>
        </p:nvSpPr>
        <p:spPr>
          <a:xfrm>
            <a:off x="988443" y="2808274"/>
            <a:ext cx="7167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</a:rPr>
              <a:t>PROJECT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B1CA5-CFBA-7449-8C5E-3925C3ED3107}"/>
              </a:ext>
            </a:extLst>
          </p:cNvPr>
          <p:cNvSpPr txBox="1"/>
          <p:nvPr/>
        </p:nvSpPr>
        <p:spPr>
          <a:xfrm>
            <a:off x="719592" y="4589107"/>
            <a:ext cx="770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55660"/>
                </a:solidFill>
                <a:latin typeface="Helvetica" pitchFamily="2" charset="0"/>
              </a:rPr>
              <a:t>MEREDITH  </a:t>
            </a:r>
            <a:r>
              <a:rPr lang="en-US" sz="1800" b="1" dirty="0">
                <a:solidFill>
                  <a:schemeClr val="bg1"/>
                </a:solidFill>
                <a:latin typeface="Helvetica" pitchFamily="2" charset="0"/>
              </a:rPr>
              <a:t> +   </a:t>
            </a:r>
            <a:r>
              <a:rPr lang="en-US" sz="1800" b="1" dirty="0">
                <a:solidFill>
                  <a:srgbClr val="C55660"/>
                </a:solidFill>
                <a:latin typeface="Helvetica" pitchFamily="2" charset="0"/>
              </a:rPr>
              <a:t>JARED </a:t>
            </a:r>
            <a:r>
              <a:rPr lang="en-US" sz="1800" b="1" dirty="0">
                <a:solidFill>
                  <a:schemeClr val="bg1"/>
                </a:solidFill>
                <a:latin typeface="Helvetica" pitchFamily="2" charset="0"/>
              </a:rPr>
              <a:t>  +   </a:t>
            </a:r>
            <a:r>
              <a:rPr lang="en-US" sz="1800" b="1" dirty="0">
                <a:solidFill>
                  <a:srgbClr val="C55660"/>
                </a:solidFill>
                <a:latin typeface="Helvetica" pitchFamily="2" charset="0"/>
              </a:rPr>
              <a:t>COLE</a:t>
            </a:r>
            <a:r>
              <a:rPr lang="en-US" sz="1800" b="1" dirty="0">
                <a:solidFill>
                  <a:schemeClr val="bg1"/>
                </a:solidFill>
                <a:latin typeface="Helvetica" pitchFamily="2" charset="0"/>
              </a:rPr>
              <a:t>   +   </a:t>
            </a:r>
            <a:r>
              <a:rPr lang="en-US" sz="1800" b="1" dirty="0">
                <a:solidFill>
                  <a:srgbClr val="C55660"/>
                </a:solidFill>
                <a:latin typeface="Helvetica" pitchFamily="2" charset="0"/>
              </a:rPr>
              <a:t>ASHLEY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CFB7A-A6BF-E048-B4A3-571CF95FC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235" y="311303"/>
            <a:ext cx="1091527" cy="19561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0F0713-2419-9448-80B1-4DF0076C4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3591" y="2126078"/>
            <a:ext cx="91438" cy="45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AE783-97AF-3249-9F37-9C222B0033E6}"/>
              </a:ext>
            </a:extLst>
          </p:cNvPr>
          <p:cNvSpPr txBox="1"/>
          <p:nvPr/>
        </p:nvSpPr>
        <p:spPr>
          <a:xfrm>
            <a:off x="898114" y="2487658"/>
            <a:ext cx="734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Helvetica" pitchFamily="2" charset="0"/>
              </a:rPr>
              <a:t>UTA-VIRT-FSF-PT-01-2020-U-LOL</a:t>
            </a:r>
          </a:p>
        </p:txBody>
      </p:sp>
    </p:spTree>
    <p:extLst>
      <p:ext uri="{BB962C8B-B14F-4D97-AF65-F5344CB8AC3E}">
        <p14:creationId xmlns:p14="http://schemas.microsoft.com/office/powerpoint/2010/main" val="3606453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497C-CCE3-2E4C-A2E3-CB195BE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09D4469-DA12-BD4D-9A39-CBD8B4218750}"/>
              </a:ext>
            </a:extLst>
          </p:cNvPr>
          <p:cNvSpPr/>
          <p:nvPr/>
        </p:nvSpPr>
        <p:spPr>
          <a:xfrm>
            <a:off x="0" y="0"/>
            <a:ext cx="9144000" cy="79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94473-CF52-B04F-9D40-A7F40D5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4810538"/>
            <a:ext cx="9141204" cy="33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BB91D-4740-0C49-AB31-F77169CE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394"/>
            <a:ext cx="9144000" cy="136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719300-7A1D-8C47-A030-432339DA1CEB}"/>
              </a:ext>
            </a:extLst>
          </p:cNvPr>
          <p:cNvSpPr/>
          <p:nvPr/>
        </p:nvSpPr>
        <p:spPr>
          <a:xfrm>
            <a:off x="219918" y="108917"/>
            <a:ext cx="8034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5E6976"/>
                </a:solidFill>
                <a:latin typeface="Helvetica" pitchFamily="2" charset="0"/>
              </a:rPr>
              <a:t>Technology</a:t>
            </a:r>
            <a:endParaRPr lang="en-US" sz="2800" b="1" dirty="0">
              <a:solidFill>
                <a:srgbClr val="5E6976"/>
              </a:solidFill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EBCEC-9522-9648-9247-FD5112A11E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020" y="600585"/>
            <a:ext cx="7369756" cy="27432"/>
          </a:xfrm>
          <a:prstGeom prst="rect">
            <a:avLst/>
          </a:prstGeom>
          <a:solidFill>
            <a:srgbClr val="C55660"/>
          </a:solidFill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F9C673-50C1-EE4C-9C73-4F6E9FEFF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497" y="4403703"/>
            <a:ext cx="592479" cy="59247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3FCD99-BB3F-E04B-9285-14DB47C654A7}"/>
              </a:ext>
            </a:extLst>
          </p:cNvPr>
          <p:cNvSpPr txBox="1">
            <a:spLocks/>
          </p:cNvSpPr>
          <p:nvPr/>
        </p:nvSpPr>
        <p:spPr>
          <a:xfrm>
            <a:off x="529059" y="798234"/>
            <a:ext cx="7415856" cy="387615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700" b="1" dirty="0">
              <a:solidFill>
                <a:srgbClr val="5E6976"/>
              </a:solidFill>
              <a:latin typeface="Helvetica" pitchFamily="2" charset="0"/>
            </a:endParaRPr>
          </a:p>
          <a:p>
            <a:pPr marL="58738"/>
            <a:r>
              <a:rPr lang="en-US" sz="1700" b="1" dirty="0">
                <a:solidFill>
                  <a:schemeClr val="bg1"/>
                </a:solidFill>
                <a:latin typeface="Helvetica" pitchFamily="2" charset="0"/>
              </a:rPr>
              <a:t>FRAMEWORK</a:t>
            </a:r>
          </a:p>
          <a:p>
            <a:pPr marL="58738" lvl="1"/>
            <a:r>
              <a:rPr lang="en-US" sz="2000" b="1" dirty="0">
                <a:solidFill>
                  <a:srgbClr val="5E6976"/>
                </a:solidFill>
                <a:latin typeface="Helvetica" pitchFamily="2" charset="0"/>
              </a:rPr>
              <a:t>MERN STACK</a:t>
            </a:r>
          </a:p>
          <a:p>
            <a:pPr marL="346075" lvl="3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Mongo</a:t>
            </a:r>
          </a:p>
          <a:p>
            <a:pPr marL="346075" lvl="3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Express</a:t>
            </a:r>
          </a:p>
          <a:p>
            <a:pPr marL="346075" lvl="3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React </a:t>
            </a:r>
            <a:r>
              <a:rPr lang="en-US" sz="1200" dirty="0">
                <a:solidFill>
                  <a:srgbClr val="5E6976"/>
                </a:solidFill>
                <a:latin typeface="Courier" pitchFamily="2" charset="0"/>
              </a:rPr>
              <a:t>create-react-app</a:t>
            </a:r>
          </a:p>
          <a:p>
            <a:pPr marL="346075" lvl="3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Node.js</a:t>
            </a:r>
          </a:p>
          <a:p>
            <a:pPr marL="58738"/>
            <a:r>
              <a:rPr lang="en-US" sz="1700" b="1" dirty="0">
                <a:solidFill>
                  <a:schemeClr val="bg1"/>
                </a:solidFill>
                <a:latin typeface="Helvetica" pitchFamily="2" charset="0"/>
              </a:rPr>
              <a:t>NPM PACKAGES</a:t>
            </a:r>
          </a:p>
          <a:p>
            <a:pPr marL="346075" lvl="3"/>
            <a:endParaRPr lang="en-US" sz="1700" b="1" dirty="0">
              <a:solidFill>
                <a:srgbClr val="5E6976"/>
              </a:solidFill>
              <a:latin typeface="Helvetica" pitchFamily="2" charset="0"/>
            </a:endParaRPr>
          </a:p>
          <a:p>
            <a:pPr marL="346075" lvl="3"/>
            <a:endParaRPr lang="en-US" sz="2000" dirty="0">
              <a:solidFill>
                <a:srgbClr val="5E697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06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497C-CCE3-2E4C-A2E3-CB195BE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09D4469-DA12-BD4D-9A39-CBD8B4218750}"/>
              </a:ext>
            </a:extLst>
          </p:cNvPr>
          <p:cNvSpPr/>
          <p:nvPr/>
        </p:nvSpPr>
        <p:spPr>
          <a:xfrm>
            <a:off x="0" y="0"/>
            <a:ext cx="9144000" cy="79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94473-CF52-B04F-9D40-A7F40D5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4810538"/>
            <a:ext cx="9141204" cy="33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BB91D-4740-0C49-AB31-F77169CE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394"/>
            <a:ext cx="9144000" cy="136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719300-7A1D-8C47-A030-432339DA1CEB}"/>
              </a:ext>
            </a:extLst>
          </p:cNvPr>
          <p:cNvSpPr/>
          <p:nvPr/>
        </p:nvSpPr>
        <p:spPr>
          <a:xfrm>
            <a:off x="219918" y="108917"/>
            <a:ext cx="8034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5E6976"/>
                </a:solidFill>
                <a:latin typeface="Helvetica" pitchFamily="2" charset="0"/>
              </a:rPr>
              <a:t>Challenges</a:t>
            </a:r>
            <a:endParaRPr lang="en-US" sz="2800" b="1" dirty="0">
              <a:solidFill>
                <a:srgbClr val="5E6976"/>
              </a:solidFill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EBCEC-9522-9648-9247-FD5112A11E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020" y="600585"/>
            <a:ext cx="7369756" cy="27432"/>
          </a:xfrm>
          <a:prstGeom prst="rect">
            <a:avLst/>
          </a:prstGeom>
          <a:solidFill>
            <a:srgbClr val="C55660"/>
          </a:solidFill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F9C673-50C1-EE4C-9C73-4F6E9FEFF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497" y="4403703"/>
            <a:ext cx="592479" cy="59247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8ECD59-DE2E-1F47-B61D-B5B0C57FCEF4}"/>
              </a:ext>
            </a:extLst>
          </p:cNvPr>
          <p:cNvSpPr txBox="1">
            <a:spLocks/>
          </p:cNvSpPr>
          <p:nvPr/>
        </p:nvSpPr>
        <p:spPr>
          <a:xfrm>
            <a:off x="529059" y="798234"/>
            <a:ext cx="7415856" cy="387615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700" b="1" dirty="0">
              <a:solidFill>
                <a:srgbClr val="5E6976"/>
              </a:solidFill>
              <a:latin typeface="Helvetica" pitchFamily="2" charset="0"/>
            </a:endParaRPr>
          </a:p>
          <a:p>
            <a:pPr marL="58738"/>
            <a:r>
              <a:rPr lang="en-US" sz="1700" b="1" dirty="0">
                <a:solidFill>
                  <a:schemeClr val="bg1"/>
                </a:solidFill>
                <a:latin typeface="Helvetica" pitchFamily="2" charset="0"/>
              </a:rPr>
              <a:t>GIT</a:t>
            </a:r>
            <a:r>
              <a:rPr lang="en-US" sz="1200" i="1" dirty="0">
                <a:solidFill>
                  <a:schemeClr val="bg1"/>
                </a:solidFill>
                <a:latin typeface="Helvetica" pitchFamily="2" charset="0"/>
              </a:rPr>
              <a:t>, obvi.</a:t>
            </a:r>
            <a:endParaRPr lang="en-US" sz="1700" b="1" dirty="0">
              <a:solidFill>
                <a:srgbClr val="5E6976"/>
              </a:solidFill>
              <a:latin typeface="Helvetica" pitchFamily="2" charset="0"/>
            </a:endParaRPr>
          </a:p>
          <a:p>
            <a:pPr marL="346075" lvl="3"/>
            <a:endParaRPr lang="en-US" sz="2000" dirty="0">
              <a:solidFill>
                <a:srgbClr val="5E697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9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497C-CCE3-2E4C-A2E3-CB195BE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09D4469-DA12-BD4D-9A39-CBD8B4218750}"/>
              </a:ext>
            </a:extLst>
          </p:cNvPr>
          <p:cNvSpPr/>
          <p:nvPr/>
        </p:nvSpPr>
        <p:spPr>
          <a:xfrm>
            <a:off x="0" y="0"/>
            <a:ext cx="9144000" cy="79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94473-CF52-B04F-9D40-A7F40D5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4810538"/>
            <a:ext cx="9141204" cy="33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BB91D-4740-0C49-AB31-F77169CE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394"/>
            <a:ext cx="9144000" cy="136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719300-7A1D-8C47-A030-432339DA1CEB}"/>
              </a:ext>
            </a:extLst>
          </p:cNvPr>
          <p:cNvSpPr/>
          <p:nvPr/>
        </p:nvSpPr>
        <p:spPr>
          <a:xfrm>
            <a:off x="219918" y="108917"/>
            <a:ext cx="8034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5E6976"/>
                </a:solidFill>
                <a:latin typeface="Helvetica" pitchFamily="2" charset="0"/>
              </a:rPr>
              <a:t>Desired Future Development</a:t>
            </a:r>
            <a:endParaRPr lang="en-US" sz="2800" b="1" dirty="0">
              <a:solidFill>
                <a:srgbClr val="5E6976"/>
              </a:solidFill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EBCEC-9522-9648-9247-FD5112A11E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020" y="600585"/>
            <a:ext cx="7369756" cy="27432"/>
          </a:xfrm>
          <a:prstGeom prst="rect">
            <a:avLst/>
          </a:prstGeom>
          <a:solidFill>
            <a:srgbClr val="C55660"/>
          </a:solidFill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F9C673-50C1-EE4C-9C73-4F6E9FEFF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497" y="4403703"/>
            <a:ext cx="592479" cy="59247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3FCD99-BB3F-E04B-9285-14DB47C654A7}"/>
              </a:ext>
            </a:extLst>
          </p:cNvPr>
          <p:cNvSpPr txBox="1">
            <a:spLocks/>
          </p:cNvSpPr>
          <p:nvPr/>
        </p:nvSpPr>
        <p:spPr>
          <a:xfrm>
            <a:off x="529059" y="798234"/>
            <a:ext cx="7415856" cy="387615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700" b="1" dirty="0">
              <a:solidFill>
                <a:srgbClr val="5E6976"/>
              </a:solidFill>
              <a:latin typeface="Helvetica" pitchFamily="2" charset="0"/>
            </a:endParaRPr>
          </a:p>
          <a:p>
            <a:pPr marL="58738"/>
            <a:r>
              <a:rPr lang="en-US" sz="1700" b="1" dirty="0">
                <a:solidFill>
                  <a:schemeClr val="bg1"/>
                </a:solidFill>
                <a:latin typeface="Helvetica" pitchFamily="2" charset="0"/>
              </a:rPr>
              <a:t>TBD</a:t>
            </a:r>
          </a:p>
          <a:p>
            <a:pPr marL="58738" lvl="1"/>
            <a:r>
              <a:rPr lang="en-US" sz="2000" b="1" dirty="0">
                <a:solidFill>
                  <a:srgbClr val="5E6976"/>
                </a:solidFill>
                <a:latin typeface="Helvetica" pitchFamily="2" charset="0"/>
              </a:rPr>
              <a:t>TBD</a:t>
            </a:r>
          </a:p>
          <a:p>
            <a:pPr marL="346075" lvl="3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TBD</a:t>
            </a:r>
          </a:p>
          <a:p>
            <a:pPr marL="346075" lvl="3"/>
            <a:endParaRPr lang="en-US" sz="1700" b="1" dirty="0">
              <a:solidFill>
                <a:srgbClr val="5E6976"/>
              </a:solidFill>
              <a:latin typeface="Helvetica" pitchFamily="2" charset="0"/>
            </a:endParaRPr>
          </a:p>
          <a:p>
            <a:pPr marL="346075" lvl="3"/>
            <a:endParaRPr lang="en-US" sz="2000" dirty="0">
              <a:solidFill>
                <a:srgbClr val="5E697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922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497C-CCE3-2E4C-A2E3-CB195BE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994473-CF52-B04F-9D40-A7F40D5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4810538"/>
            <a:ext cx="9141204" cy="33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BB91D-4740-0C49-AB31-F77169CE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394"/>
            <a:ext cx="9144000" cy="13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333C5A-E430-3949-BDD4-2BD9FDE8C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950" y="1206897"/>
            <a:ext cx="48641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0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5B2C945D-DB5C-7F4A-B4FF-A560930AE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6B57716-9222-C84C-947A-E09748008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0" y="-1169"/>
            <a:ext cx="4572000" cy="128391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F4A0436-4875-CE46-AD6E-C3F7C2A85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0" y="777717"/>
            <a:ext cx="4572000" cy="128391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06EEE36-A807-2F42-B8E4-E0E3FC3FB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359" y="-1610"/>
            <a:ext cx="4572000" cy="128391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F64B17A-C0FA-5E42-83C8-1D202DDFA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8360" y="784868"/>
            <a:ext cx="4572000" cy="12839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DC3C187-6705-F64A-981A-1EEC03679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0" y="1631529"/>
            <a:ext cx="4572000" cy="128391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AF0CA30-9269-294D-A9E3-38DCFF0BEC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8359" y="1622619"/>
            <a:ext cx="4572000" cy="128391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10D4153-1795-CD48-A272-486A0CBAC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9" y="2578924"/>
            <a:ext cx="4572000" cy="128391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5941E69-8774-0D4F-B098-4598511034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8360" y="2578483"/>
            <a:ext cx="4572000" cy="12839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434CC6-5E60-D843-B6F7-7797C05A7F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0" y="3432736"/>
            <a:ext cx="4572000" cy="12839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1CEFE0-CD84-1340-87E6-ECCF92B3D5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8360" y="3429286"/>
            <a:ext cx="4572000" cy="12839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3E96E70-827F-244C-90A6-4E30D353B5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39" y="4293720"/>
            <a:ext cx="4572000" cy="12839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D7F305-F79B-0847-990E-5F4646EA91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8359" y="4280089"/>
            <a:ext cx="4572000" cy="12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6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497C-CCE3-2E4C-A2E3-CB195BE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994473-CF52-B04F-9D40-A7F40D5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4810538"/>
            <a:ext cx="9141204" cy="33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BB91D-4740-0C49-AB31-F77169CE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394"/>
            <a:ext cx="9144000" cy="136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3BA0D-1397-9846-95E2-1B9332CF3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96" y="136144"/>
            <a:ext cx="9141204" cy="332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CC2EB-907B-A74A-9F4B-38699F7A0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9144000" cy="1361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383744-BB69-234E-B563-D546A6357F97}"/>
              </a:ext>
            </a:extLst>
          </p:cNvPr>
          <p:cNvSpPr/>
          <p:nvPr/>
        </p:nvSpPr>
        <p:spPr>
          <a:xfrm>
            <a:off x="996407" y="2656606"/>
            <a:ext cx="71511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E6976"/>
                </a:solidFill>
                <a:latin typeface="Helvetica" pitchFamily="2" charset="0"/>
              </a:rPr>
              <a:t>There are many places online for artists to exhibit</a:t>
            </a:r>
            <a:br>
              <a:rPr lang="en-US" sz="2400" dirty="0">
                <a:solidFill>
                  <a:srgbClr val="5E6976"/>
                </a:solidFill>
                <a:latin typeface="Helvetica" pitchFamily="2" charset="0"/>
              </a:rPr>
            </a:br>
            <a:r>
              <a:rPr lang="en-US" sz="2400" dirty="0">
                <a:solidFill>
                  <a:srgbClr val="5E6976"/>
                </a:solidFill>
                <a:latin typeface="Helvetica" pitchFamily="2" charset="0"/>
              </a:rPr>
              <a:t>and sell their art to the general public.</a:t>
            </a:r>
          </a:p>
          <a:p>
            <a:r>
              <a:rPr lang="en-US" sz="2400" dirty="0">
                <a:solidFill>
                  <a:srgbClr val="5E6976"/>
                </a:solidFill>
                <a:latin typeface="Helvetica" pitchFamily="2" charset="0"/>
              </a:rPr>
              <a:t>However, what we wanted to do was create a place for artists to receive feedback from other artists.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14FDAB-A820-7748-A4A2-CA3788BB2411}"/>
              </a:ext>
            </a:extLst>
          </p:cNvPr>
          <p:cNvGrpSpPr/>
          <p:nvPr/>
        </p:nvGrpSpPr>
        <p:grpSpPr>
          <a:xfrm>
            <a:off x="688311" y="1840314"/>
            <a:ext cx="7767379" cy="568168"/>
            <a:chOff x="1135235" y="1866605"/>
            <a:chExt cx="6388434" cy="4673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7F23B3-1CCA-3242-A380-9F470796F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5235" y="1912172"/>
              <a:ext cx="1610257" cy="42173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9ADD25-A192-BB4A-B477-A8D00AD2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4040" y="1912172"/>
              <a:ext cx="2671287" cy="40069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CD6161-9B78-0741-9D53-904C9F099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7658" y="1866605"/>
              <a:ext cx="1486011" cy="36460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885ECA-7A8E-8D45-A5A9-7762C1720975}"/>
              </a:ext>
            </a:extLst>
          </p:cNvPr>
          <p:cNvGrpSpPr/>
          <p:nvPr/>
        </p:nvGrpSpPr>
        <p:grpSpPr>
          <a:xfrm>
            <a:off x="1134773" y="1007723"/>
            <a:ext cx="6576191" cy="698965"/>
            <a:chOff x="1043332" y="959274"/>
            <a:chExt cx="6576191" cy="69896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4AF2AA-705B-7D4C-9EA7-5A5A02BE3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6309" y="977093"/>
              <a:ext cx="1213214" cy="57730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9F4D98-E252-4C43-A462-6EE77C67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84250" y="959274"/>
              <a:ext cx="2465291" cy="69896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A60D2E-D4C2-3743-99B9-C10D2966C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3332" y="977093"/>
              <a:ext cx="2384150" cy="443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818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497C-CCE3-2E4C-A2E3-CB195BE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994473-CF52-B04F-9D40-A7F40D5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4810538"/>
            <a:ext cx="9141204" cy="33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BB91D-4740-0C49-AB31-F77169CE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394"/>
            <a:ext cx="9144000" cy="136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3BA0D-1397-9846-95E2-1B9332CF3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96" y="136144"/>
            <a:ext cx="9141204" cy="332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CC2EB-907B-A74A-9F4B-38699F7A0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9144000" cy="1361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383744-BB69-234E-B563-D546A6357F97}"/>
              </a:ext>
            </a:extLst>
          </p:cNvPr>
          <p:cNvSpPr/>
          <p:nvPr/>
        </p:nvSpPr>
        <p:spPr>
          <a:xfrm>
            <a:off x="911719" y="2411670"/>
            <a:ext cx="75126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5E6976"/>
                </a:solidFill>
                <a:latin typeface="Helvetica" pitchFamily="2" charset="0"/>
              </a:rPr>
              <a:t>noun.  </a:t>
            </a:r>
            <a:r>
              <a:rPr lang="en-US" sz="2800" dirty="0">
                <a:solidFill>
                  <a:srgbClr val="5E6976"/>
                </a:solidFill>
                <a:latin typeface="Helvetica" pitchFamily="2" charset="0"/>
              </a:rPr>
              <a:t>fashionable gathering of artists, writers, and intellectuals held in a private home.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6F774-12B6-4046-BAB3-6D8CDDC93446}"/>
              </a:ext>
            </a:extLst>
          </p:cNvPr>
          <p:cNvSpPr txBox="1"/>
          <p:nvPr/>
        </p:nvSpPr>
        <p:spPr>
          <a:xfrm>
            <a:off x="719593" y="1444761"/>
            <a:ext cx="7704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rgbClr val="5E6976"/>
                </a:solidFill>
                <a:latin typeface="Helvetica" pitchFamily="2" charset="0"/>
              </a:rPr>
              <a:t>sa</a:t>
            </a:r>
            <a:r>
              <a:rPr lang="en-US" sz="6000" dirty="0" err="1">
                <a:solidFill>
                  <a:srgbClr val="5E6976"/>
                </a:solidFill>
                <a:latin typeface="Helvetica" pitchFamily="2" charset="0"/>
              </a:rPr>
              <a:t>·</a:t>
            </a:r>
            <a:r>
              <a:rPr lang="en-US" sz="6000" b="1" dirty="0" err="1">
                <a:solidFill>
                  <a:srgbClr val="5E6976"/>
                </a:solidFill>
                <a:latin typeface="Helvetica" pitchFamily="2" charset="0"/>
              </a:rPr>
              <a:t>lon</a:t>
            </a:r>
            <a:endParaRPr lang="en-US" sz="6000" b="1" dirty="0">
              <a:solidFill>
                <a:srgbClr val="5E697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3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497C-CCE3-2E4C-A2E3-CB195BE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994473-CF52-B04F-9D40-A7F40D5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4810538"/>
            <a:ext cx="9141204" cy="33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BB91D-4740-0C49-AB31-F77169CE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394"/>
            <a:ext cx="9144000" cy="136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0C3749-3973-964B-B0E5-6AF2DF71C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920" y="3881195"/>
            <a:ext cx="3898158" cy="284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8C6DD-BA82-034F-A642-A6651BFA5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19" y="2661825"/>
            <a:ext cx="7687159" cy="446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28790-65C0-3E47-8994-8EBC8E39B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478" y="576212"/>
            <a:ext cx="4138803" cy="18645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8ECB8B-D63C-EA4D-9F64-8C0EF7DF3C35}"/>
              </a:ext>
            </a:extLst>
          </p:cNvPr>
          <p:cNvCxnSpPr>
            <a:cxnSpLocks/>
          </p:cNvCxnSpPr>
          <p:nvPr/>
        </p:nvCxnSpPr>
        <p:spPr>
          <a:xfrm>
            <a:off x="565688" y="3295267"/>
            <a:ext cx="8012623" cy="0"/>
          </a:xfrm>
          <a:prstGeom prst="line">
            <a:avLst/>
          </a:prstGeom>
          <a:ln w="50800">
            <a:solidFill>
              <a:srgbClr val="5E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7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497C-CCE3-2E4C-A2E3-CB195BE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994473-CF52-B04F-9D40-A7F40D5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4810538"/>
            <a:ext cx="9141204" cy="33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BB91D-4740-0C49-AB31-F77169CE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394"/>
            <a:ext cx="9144000" cy="136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39ABA5-B3F9-784C-8704-0B80FC584AC6}"/>
              </a:ext>
            </a:extLst>
          </p:cNvPr>
          <p:cNvSpPr/>
          <p:nvPr/>
        </p:nvSpPr>
        <p:spPr>
          <a:xfrm>
            <a:off x="0" y="0"/>
            <a:ext cx="9144000" cy="79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3B8D7E-5081-A547-90B7-03E843C51477}"/>
              </a:ext>
            </a:extLst>
          </p:cNvPr>
          <p:cNvSpPr/>
          <p:nvPr/>
        </p:nvSpPr>
        <p:spPr>
          <a:xfrm>
            <a:off x="219918" y="108917"/>
            <a:ext cx="8034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5E6976"/>
                </a:solidFill>
                <a:latin typeface="Helvetica" pitchFamily="2" charset="0"/>
              </a:rPr>
              <a:t>Screen Layouts</a:t>
            </a:r>
            <a:endParaRPr lang="en-US" sz="2800" b="1" dirty="0">
              <a:solidFill>
                <a:srgbClr val="5E6976"/>
              </a:solidFill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BCE0CD-7F40-1842-86DB-78B4136969C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020" y="600585"/>
            <a:ext cx="7369756" cy="27432"/>
          </a:xfrm>
          <a:prstGeom prst="rect">
            <a:avLst/>
          </a:prstGeom>
          <a:solidFill>
            <a:srgbClr val="C55660"/>
          </a:solidFill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212808-E786-8B45-A587-04FEF4F35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81" y="956939"/>
            <a:ext cx="2282965" cy="38535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C29087-391D-8A40-8D56-B211ED478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575" y="956939"/>
            <a:ext cx="2282965" cy="38535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6EDC24-65C6-F34B-94AC-94B6E29FC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563" y="956939"/>
            <a:ext cx="2282965" cy="38535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3FE97D-15C2-574A-80FF-268761575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956939"/>
            <a:ext cx="2282965" cy="385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59531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497C-CCE3-2E4C-A2E3-CB195BE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09D4469-DA12-BD4D-9A39-CBD8B4218750}"/>
              </a:ext>
            </a:extLst>
          </p:cNvPr>
          <p:cNvSpPr/>
          <p:nvPr/>
        </p:nvSpPr>
        <p:spPr>
          <a:xfrm>
            <a:off x="0" y="0"/>
            <a:ext cx="9144000" cy="79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94473-CF52-B04F-9D40-A7F40D5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4810538"/>
            <a:ext cx="9141204" cy="33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BB91D-4740-0C49-AB31-F77169CE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394"/>
            <a:ext cx="9144000" cy="136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719300-7A1D-8C47-A030-432339DA1CEB}"/>
              </a:ext>
            </a:extLst>
          </p:cNvPr>
          <p:cNvSpPr/>
          <p:nvPr/>
        </p:nvSpPr>
        <p:spPr>
          <a:xfrm>
            <a:off x="219918" y="108917"/>
            <a:ext cx="8034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5E6976"/>
                </a:solidFill>
                <a:latin typeface="Helvetica" pitchFamily="2" charset="0"/>
              </a:rPr>
              <a:t>Building Process</a:t>
            </a:r>
            <a:endParaRPr lang="en-US" sz="2800" b="1" dirty="0">
              <a:solidFill>
                <a:srgbClr val="5E6976"/>
              </a:solidFill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EBCEC-9522-9648-9247-FD5112A11E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020" y="600585"/>
            <a:ext cx="7369756" cy="27432"/>
          </a:xfrm>
          <a:prstGeom prst="rect">
            <a:avLst/>
          </a:prstGeom>
          <a:solidFill>
            <a:srgbClr val="C55660"/>
          </a:solidFill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F9C673-50C1-EE4C-9C73-4F6E9FEFF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497" y="4403703"/>
            <a:ext cx="592479" cy="59247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3FCD99-BB3F-E04B-9285-14DB47C654A7}"/>
              </a:ext>
            </a:extLst>
          </p:cNvPr>
          <p:cNvSpPr txBox="1">
            <a:spLocks/>
          </p:cNvSpPr>
          <p:nvPr/>
        </p:nvSpPr>
        <p:spPr>
          <a:xfrm>
            <a:off x="529059" y="798234"/>
            <a:ext cx="7415856" cy="387615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700" b="1" dirty="0">
              <a:solidFill>
                <a:srgbClr val="5E6976"/>
              </a:solidFill>
              <a:latin typeface="Helvetica" pitchFamily="2" charset="0"/>
            </a:endParaRPr>
          </a:p>
          <a:p>
            <a:pPr marL="58738"/>
            <a:r>
              <a:rPr lang="en-US" sz="1700" b="1" dirty="0">
                <a:solidFill>
                  <a:schemeClr val="bg1"/>
                </a:solidFill>
                <a:latin typeface="Helvetica" pitchFamily="2" charset="0"/>
              </a:rPr>
              <a:t>BACKEND</a:t>
            </a:r>
          </a:p>
          <a:p>
            <a:pPr marL="58738" lvl="1"/>
            <a:r>
              <a:rPr lang="en-US" sz="2000" b="1" dirty="0">
                <a:solidFill>
                  <a:srgbClr val="5E6976"/>
                </a:solidFill>
                <a:latin typeface="Helvetica" pitchFamily="2" charset="0"/>
              </a:rPr>
              <a:t>Meredith &amp; Jared</a:t>
            </a:r>
          </a:p>
          <a:p>
            <a:pPr marL="346075" lvl="3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Database setup and functionality</a:t>
            </a:r>
          </a:p>
          <a:p>
            <a:pPr marL="346075" lvl="3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User authentication setup and functionality</a:t>
            </a:r>
          </a:p>
          <a:p>
            <a:pPr marL="346075"/>
            <a:endParaRPr lang="en-US" sz="1700" b="1" dirty="0">
              <a:solidFill>
                <a:srgbClr val="5E6976"/>
              </a:solidFill>
              <a:latin typeface="Helvetica" pitchFamily="2" charset="0"/>
            </a:endParaRPr>
          </a:p>
          <a:p>
            <a:pPr marL="58738"/>
            <a:r>
              <a:rPr lang="en-US" sz="1700" b="1" dirty="0">
                <a:solidFill>
                  <a:schemeClr val="bg1"/>
                </a:solidFill>
                <a:latin typeface="Helvetica" pitchFamily="2" charset="0"/>
              </a:rPr>
              <a:t>FRONTEND</a:t>
            </a:r>
          </a:p>
          <a:p>
            <a:pPr marL="58738"/>
            <a:r>
              <a:rPr lang="en-US" sz="2000" b="1" dirty="0">
                <a:solidFill>
                  <a:srgbClr val="5E6976"/>
                </a:solidFill>
                <a:latin typeface="Helvetica" pitchFamily="2" charset="0"/>
              </a:rPr>
              <a:t>Ashley &amp; Cole</a:t>
            </a:r>
          </a:p>
          <a:p>
            <a:pPr marL="346075" lvl="1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General design</a:t>
            </a:r>
            <a:endParaRPr lang="en-US" sz="2000" b="1" dirty="0">
              <a:solidFill>
                <a:srgbClr val="5E6976"/>
              </a:solidFill>
              <a:latin typeface="Helvetica" pitchFamily="2" charset="0"/>
            </a:endParaRPr>
          </a:p>
          <a:p>
            <a:pPr marL="346075" lvl="4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Page layouts &amp; React components</a:t>
            </a:r>
          </a:p>
          <a:p>
            <a:pPr marL="346075" lvl="4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CSS styling</a:t>
            </a:r>
          </a:p>
          <a:p>
            <a:endParaRPr lang="en-US" sz="2400" b="1" dirty="0">
              <a:solidFill>
                <a:srgbClr val="5E697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1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497C-CCE3-2E4C-A2E3-CB195BE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09D4469-DA12-BD4D-9A39-CBD8B4218750}"/>
              </a:ext>
            </a:extLst>
          </p:cNvPr>
          <p:cNvSpPr/>
          <p:nvPr/>
        </p:nvSpPr>
        <p:spPr>
          <a:xfrm>
            <a:off x="0" y="0"/>
            <a:ext cx="9144000" cy="79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94473-CF52-B04F-9D40-A7F40D5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4810538"/>
            <a:ext cx="9141204" cy="33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BB91D-4740-0C49-AB31-F77169CE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394"/>
            <a:ext cx="9144000" cy="136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719300-7A1D-8C47-A030-432339DA1CEB}"/>
              </a:ext>
            </a:extLst>
          </p:cNvPr>
          <p:cNvSpPr/>
          <p:nvPr/>
        </p:nvSpPr>
        <p:spPr>
          <a:xfrm>
            <a:off x="219918" y="108917"/>
            <a:ext cx="8034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5E6976"/>
                </a:solidFill>
                <a:latin typeface="Helvetica" pitchFamily="2" charset="0"/>
              </a:rPr>
              <a:t>Technology</a:t>
            </a:r>
            <a:endParaRPr lang="en-US" sz="2800" b="1" dirty="0">
              <a:solidFill>
                <a:srgbClr val="5E6976"/>
              </a:solidFill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EBCEC-9522-9648-9247-FD5112A11E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020" y="600585"/>
            <a:ext cx="7369756" cy="27432"/>
          </a:xfrm>
          <a:prstGeom prst="rect">
            <a:avLst/>
          </a:prstGeom>
          <a:solidFill>
            <a:srgbClr val="C55660"/>
          </a:solidFill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F9C673-50C1-EE4C-9C73-4F6E9FEFF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497" y="4403703"/>
            <a:ext cx="592479" cy="59247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3FCD99-BB3F-E04B-9285-14DB47C654A7}"/>
              </a:ext>
            </a:extLst>
          </p:cNvPr>
          <p:cNvSpPr txBox="1">
            <a:spLocks/>
          </p:cNvSpPr>
          <p:nvPr/>
        </p:nvSpPr>
        <p:spPr>
          <a:xfrm>
            <a:off x="529059" y="798234"/>
            <a:ext cx="7415856" cy="387615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700" b="1" dirty="0">
              <a:solidFill>
                <a:srgbClr val="5E6976"/>
              </a:solidFill>
              <a:latin typeface="Helvetica" pitchFamily="2" charset="0"/>
            </a:endParaRPr>
          </a:p>
          <a:p>
            <a:pPr marL="58738"/>
            <a:r>
              <a:rPr lang="en-US" sz="1700" b="1" dirty="0">
                <a:solidFill>
                  <a:schemeClr val="bg1"/>
                </a:solidFill>
                <a:latin typeface="Helvetica" pitchFamily="2" charset="0"/>
              </a:rPr>
              <a:t>FRAMEWORK</a:t>
            </a:r>
          </a:p>
          <a:p>
            <a:pPr marL="58738" lvl="1"/>
            <a:r>
              <a:rPr lang="en-US" sz="2000" b="1" dirty="0">
                <a:solidFill>
                  <a:srgbClr val="5E6976"/>
                </a:solidFill>
                <a:latin typeface="Helvetica" pitchFamily="2" charset="0"/>
              </a:rPr>
              <a:t>MERN STACK</a:t>
            </a:r>
          </a:p>
          <a:p>
            <a:pPr marL="346075" lvl="3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Mongo</a:t>
            </a:r>
          </a:p>
          <a:p>
            <a:pPr marL="346075" lvl="3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Express</a:t>
            </a:r>
          </a:p>
          <a:p>
            <a:pPr marL="346075" lvl="3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React </a:t>
            </a:r>
            <a:r>
              <a:rPr lang="en-US" sz="1200" dirty="0">
                <a:solidFill>
                  <a:srgbClr val="5E6976"/>
                </a:solidFill>
                <a:latin typeface="Courier" pitchFamily="2" charset="0"/>
              </a:rPr>
              <a:t>create-react-app</a:t>
            </a:r>
          </a:p>
          <a:p>
            <a:pPr marL="346075" lvl="3"/>
            <a:r>
              <a:rPr lang="en-US" sz="2000" dirty="0">
                <a:solidFill>
                  <a:srgbClr val="5E6976"/>
                </a:solidFill>
                <a:latin typeface="Helvetica" pitchFamily="2" charset="0"/>
              </a:rPr>
              <a:t>Node.js</a:t>
            </a:r>
          </a:p>
          <a:p>
            <a:pPr marL="58738"/>
            <a:r>
              <a:rPr lang="en-US" sz="1700" b="1" dirty="0">
                <a:solidFill>
                  <a:schemeClr val="bg1"/>
                </a:solidFill>
                <a:latin typeface="Helvetica" pitchFamily="2" charset="0"/>
              </a:rPr>
              <a:t>NPM PACKAGES</a:t>
            </a:r>
          </a:p>
          <a:p>
            <a:pPr marL="58738"/>
            <a:r>
              <a:rPr lang="en-US" sz="1700" b="1" dirty="0">
                <a:solidFill>
                  <a:schemeClr val="bg1"/>
                </a:solidFill>
                <a:latin typeface="Helvetica" pitchFamily="2" charset="0"/>
              </a:rPr>
              <a:t>DEPLOYMENT</a:t>
            </a:r>
          </a:p>
          <a:p>
            <a:pPr marL="349250"/>
            <a:r>
              <a:rPr lang="en-US" sz="1800" b="1" dirty="0">
                <a:solidFill>
                  <a:srgbClr val="5E6976"/>
                </a:solidFill>
                <a:latin typeface="Helvetica" pitchFamily="2" charset="0"/>
              </a:rPr>
              <a:t>HEROKU</a:t>
            </a:r>
            <a:endParaRPr lang="en-US" sz="1700" b="1" dirty="0">
              <a:solidFill>
                <a:schemeClr val="bg1"/>
              </a:solidFill>
              <a:latin typeface="Helvetica" pitchFamily="2" charset="0"/>
            </a:endParaRPr>
          </a:p>
          <a:p>
            <a:pPr marL="346075" lvl="3"/>
            <a:endParaRPr lang="en-US" sz="1700" b="1" dirty="0">
              <a:solidFill>
                <a:srgbClr val="5E6976"/>
              </a:solidFill>
              <a:latin typeface="Helvetica" pitchFamily="2" charset="0"/>
            </a:endParaRPr>
          </a:p>
          <a:p>
            <a:pPr marL="346075" lvl="3"/>
            <a:endParaRPr lang="en-US" sz="2000" dirty="0">
              <a:solidFill>
                <a:srgbClr val="5E697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32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497C-CCE3-2E4C-A2E3-CB195BE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09D4469-DA12-BD4D-9A39-CBD8B4218750}"/>
              </a:ext>
            </a:extLst>
          </p:cNvPr>
          <p:cNvSpPr/>
          <p:nvPr/>
        </p:nvSpPr>
        <p:spPr>
          <a:xfrm>
            <a:off x="0" y="0"/>
            <a:ext cx="9144000" cy="79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94473-CF52-B04F-9D40-A7F40D5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4810538"/>
            <a:ext cx="9141204" cy="33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BB91D-4740-0C49-AB31-F77169CE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394"/>
            <a:ext cx="9144000" cy="136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719300-7A1D-8C47-A030-432339DA1CEB}"/>
              </a:ext>
            </a:extLst>
          </p:cNvPr>
          <p:cNvSpPr/>
          <p:nvPr/>
        </p:nvSpPr>
        <p:spPr>
          <a:xfrm>
            <a:off x="219918" y="108917"/>
            <a:ext cx="8034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5E6976"/>
                </a:solidFill>
                <a:latin typeface="Helvetica" pitchFamily="2" charset="0"/>
              </a:rPr>
              <a:t>App Demonstration</a:t>
            </a:r>
            <a:endParaRPr lang="en-US" sz="2800" b="1" dirty="0">
              <a:solidFill>
                <a:srgbClr val="5E6976"/>
              </a:solidFill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EBCEC-9522-9648-9247-FD5112A11E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020" y="600585"/>
            <a:ext cx="7369756" cy="27432"/>
          </a:xfrm>
          <a:prstGeom prst="rect">
            <a:avLst/>
          </a:prstGeom>
          <a:solidFill>
            <a:srgbClr val="C55660"/>
          </a:solidFill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F9C673-50C1-EE4C-9C73-4F6E9FEFF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754" y="1289902"/>
            <a:ext cx="2858492" cy="2858492"/>
          </a:xfrm>
          <a:prstGeom prst="rect">
            <a:avLst/>
          </a:prstGeom>
        </p:spPr>
      </p:pic>
      <p:pic>
        <p:nvPicPr>
          <p:cNvPr id="11" name="Picture 10">
            <a:hlinkClick r:id="rId7"/>
            <a:extLst>
              <a:ext uri="{FF2B5EF4-FFF2-40B4-BE49-F238E27FC236}">
                <a16:creationId xmlns:a16="http://schemas.microsoft.com/office/drawing/2014/main" id="{9CBC624D-B36A-2042-B486-CCE4D2B76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8325" y="4125768"/>
            <a:ext cx="1351461" cy="37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4644"/>
      </p:ext>
    </p:extLst>
  </p:cSld>
  <p:clrMapOvr>
    <a:masterClrMapping/>
  </p:clrMapOvr>
</p:sld>
</file>

<file path=ppt/theme/theme1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298</Words>
  <Application>Microsoft Macintosh PowerPoint</Application>
  <PresentationFormat>On-screen Show (16:9)</PresentationFormat>
  <Paragraphs>76</Paragraphs>
  <Slides>13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Inconsolata</vt:lpstr>
      <vt:lpstr>Roboto</vt:lpstr>
      <vt:lpstr>Roboto Medium</vt:lpstr>
      <vt:lpstr>Helvetica</vt:lpstr>
      <vt:lpstr>Courier</vt:lpstr>
      <vt:lpstr>Roboto Thin</vt:lpstr>
      <vt:lpstr>Roboto Light</vt:lpstr>
      <vt:lpstr>Amatic SC</vt:lpstr>
      <vt:lpstr>1_Unbranded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20.3</dc:title>
  <cp:lastModifiedBy>Allphin, Ashley</cp:lastModifiedBy>
  <cp:revision>44</cp:revision>
  <dcterms:modified xsi:type="dcterms:W3CDTF">2020-06-27T02:03:54Z</dcterms:modified>
</cp:coreProperties>
</file>